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anrope"/>
      <p:regular r:id="rId20"/>
      <p:bold r:id="rId21"/>
    </p:embeddedFont>
    <p:embeddedFont>
      <p:font typeface="Manrope Medium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anrope-regular.fntdata"/><Relationship Id="rId11" Type="http://schemas.openxmlformats.org/officeDocument/2006/relationships/slide" Target="slides/slide6.xml"/><Relationship Id="rId22" Type="http://schemas.openxmlformats.org/officeDocument/2006/relationships/font" Target="fonts/ManropeMedium-regular.fntdata"/><Relationship Id="rId10" Type="http://schemas.openxmlformats.org/officeDocument/2006/relationships/slide" Target="slides/slide5.xml"/><Relationship Id="rId21" Type="http://schemas.openxmlformats.org/officeDocument/2006/relationships/font" Target="fonts/Manrope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anrope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0785b5ed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0785b5ed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785b5edc5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785b5edc5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785b5edc5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785b5edc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98a081016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f98a081016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98a081016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f98a081016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0785b5edc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0785b5edc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0785b5edc5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0785b5edc5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785b5edc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785b5edc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785b5edc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785b5edc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785b5edc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785b5edc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785b5edc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785b5edc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785b5edc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0785b5edc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785b5edc5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785b5edc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hyperlink" Target="https://www.youtube.com/watch?v=PzxC34aOn24" TargetMode="External"/><Relationship Id="rId7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hyperlink" Target="https://youtu.be/5DhORsCbg9w" TargetMode="External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19.jpg"/><Relationship Id="rId5" Type="http://schemas.openxmlformats.org/officeDocument/2006/relationships/image" Target="../media/image21.jpg"/><Relationship Id="rId6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hyperlink" Target="http://cityfestival.thisisathens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8.jpg"/><Relationship Id="rId5" Type="http://schemas.openxmlformats.org/officeDocument/2006/relationships/image" Target="../media/image17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369400" y="454675"/>
            <a:ext cx="44205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ΙΣΤΟΤΟΠΟΣ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25" y="1144150"/>
            <a:ext cx="5018411" cy="2350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369400" y="3495075"/>
            <a:ext cx="7786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1 Κεντρικό μπάνερ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2 Θεματικά μπάνερ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2 εσωτερικές σελίδες: 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Αναλυτικο Πρόγραμμα  &amp; Κυκλοφοριακές Ρυθμίσεις     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5" name="Google Shape;135;p22"/>
          <p:cNvSpPr/>
          <p:nvPr/>
        </p:nvSpPr>
        <p:spPr>
          <a:xfrm>
            <a:off x="5626500" y="0"/>
            <a:ext cx="3517500" cy="51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sp>
        <p:nvSpPr>
          <p:cNvPr id="136" name="Google Shape;136;p22"/>
          <p:cNvSpPr txBox="1"/>
          <p:nvPr/>
        </p:nvSpPr>
        <p:spPr>
          <a:xfrm>
            <a:off x="5626500" y="289600"/>
            <a:ext cx="3517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</a:t>
            </a:r>
            <a:endParaRPr b="1" sz="4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5626500" y="3352725"/>
            <a:ext cx="3517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56.785</a:t>
            </a:r>
            <a:endParaRPr b="1" sz="4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5928525" y="40277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Προβολές 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των θεματικών σελίδων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από 5-25 Σεπτ.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6517900" y="937300"/>
            <a:ext cx="196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θεματικές σελίδες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6691575" y="2134125"/>
            <a:ext cx="1473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            Επισκέπτες από 5-25 Σεπτ.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5626500" y="1705250"/>
            <a:ext cx="3517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26.589</a:t>
            </a:r>
            <a:endParaRPr b="1" sz="4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42" name="Google Shape;142;p22"/>
          <p:cNvPicPr preferRelativeResize="0"/>
          <p:nvPr/>
        </p:nvPicPr>
        <p:blipFill>
          <a:blip r:embed="rId4">
            <a:alphaModFix amt="4000"/>
          </a:blip>
          <a:stretch>
            <a:fillRect/>
          </a:stretch>
        </p:blipFill>
        <p:spPr>
          <a:xfrm rot="-5400000">
            <a:off x="5953362" y="1916012"/>
            <a:ext cx="5099800" cy="12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5626500" y="0"/>
            <a:ext cx="3517500" cy="5143500"/>
          </a:xfrm>
          <a:prstGeom prst="rect">
            <a:avLst/>
          </a:prstGeom>
          <a:solidFill>
            <a:srgbClr val="2B399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chemeClr val="lt1"/>
              </a:solidFill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ΜΕΣΑ ΚΟΙΝΩΝΙΚΗΣ ΔΙΚΤΥΩΣΗΣ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9543" y="1584020"/>
            <a:ext cx="658566" cy="6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363" y="1582538"/>
            <a:ext cx="658575" cy="6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/>
        </p:nvSpPr>
        <p:spPr>
          <a:xfrm>
            <a:off x="457925" y="1181525"/>
            <a:ext cx="3577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This is Athens - City Festival</a:t>
            </a:r>
            <a:endParaRPr b="1" sz="13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369400" y="2571750"/>
            <a:ext cx="3935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Δημιουργία Event Page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καμπάνιες προώθησης του event  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10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αναρτήσεις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+30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 Stories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10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αναδημοσιεύσεις από post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20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live από τη δράση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6237550" y="525725"/>
            <a:ext cx="2458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4.600</a:t>
            </a:r>
            <a:endParaRPr b="1" sz="3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596650" y="1017850"/>
            <a:ext cx="3577200" cy="4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Άνθρωποι ανταποκρίθηκαν στο event</a:t>
            </a:r>
            <a:endParaRPr sz="13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6156150" y="1583925"/>
            <a:ext cx="2458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1.833.085</a:t>
            </a:r>
            <a:endParaRPr b="1" sz="3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5596650" y="2088450"/>
            <a:ext cx="3577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Impressions</a:t>
            </a:r>
            <a:endParaRPr sz="13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6156150" y="2770000"/>
            <a:ext cx="2458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885.849</a:t>
            </a:r>
            <a:endParaRPr b="1" sz="3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5678050" y="3290272"/>
            <a:ext cx="35772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Reach</a:t>
            </a:r>
            <a:endParaRPr sz="13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6237550" y="3956075"/>
            <a:ext cx="2458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10.891</a:t>
            </a:r>
            <a:endParaRPr b="1" sz="34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5596650" y="4492075"/>
            <a:ext cx="35772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Link Clicks</a:t>
            </a:r>
            <a:endParaRPr sz="13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6156150" y="4776850"/>
            <a:ext cx="3254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Στατιστικά στοιχεία : Από 5-25 Σεπτ.</a:t>
            </a:r>
            <a:endParaRPr sz="11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ΔΕΛΤΙΑ ΤΥΠΟΥ &amp; ΑΝΑΦΟΡΕΣ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4106175" y="2543563"/>
            <a:ext cx="1662300" cy="1605600"/>
          </a:xfrm>
          <a:prstGeom prst="ellipse">
            <a:avLst/>
          </a:prstGeom>
          <a:solidFill>
            <a:srgbClr val="2B399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2252725" y="2556350"/>
            <a:ext cx="1662300" cy="16056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2698275" y="2611075"/>
            <a:ext cx="7389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3</a:t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2386875" y="3510775"/>
            <a:ext cx="136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ΔΕΛΤΙΑ ΤΥΠΟΥ</a:t>
            </a:r>
            <a:endParaRPr sz="1100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4075" y="523700"/>
            <a:ext cx="1798207" cy="39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 rotWithShape="1">
          <a:blip r:embed="rId5">
            <a:alphaModFix/>
          </a:blip>
          <a:srcRect b="0" l="24875" r="25632" t="0"/>
          <a:stretch/>
        </p:blipFill>
        <p:spPr>
          <a:xfrm>
            <a:off x="4255275" y="567700"/>
            <a:ext cx="1662299" cy="160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755108" y="4382538"/>
            <a:ext cx="494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6"/>
              </a:rPr>
              <a:t>https://www.youtube.com/watch?v=PzxC34aOn24</a:t>
            </a:r>
            <a:endParaRPr sz="1100"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4221525" y="2678588"/>
            <a:ext cx="15840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270</a:t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255275" y="3496938"/>
            <a:ext cx="136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ΔΗΜΟΣΙΕΥΜΑΤΑ</a:t>
            </a:r>
            <a:endParaRPr sz="11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8" name="Google Shape;178;p24"/>
          <p:cNvSpPr/>
          <p:nvPr/>
        </p:nvSpPr>
        <p:spPr>
          <a:xfrm>
            <a:off x="369400" y="2556350"/>
            <a:ext cx="1662300" cy="1605600"/>
          </a:xfrm>
          <a:prstGeom prst="ellipse">
            <a:avLst/>
          </a:prstGeom>
          <a:solidFill>
            <a:srgbClr val="2B399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796650" y="2619775"/>
            <a:ext cx="7389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4</a:t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484050" y="3496950"/>
            <a:ext cx="1364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ΣΥΝΤΕΝΤΕΥΞΕΙΣ</a:t>
            </a:r>
            <a:endParaRPr sz="11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2650" y="4424419"/>
            <a:ext cx="312450" cy="21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5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ΜΕ ΜΙΑ ΜΑΤΙΑ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4">
            <a:alphaModFix/>
          </a:blip>
          <a:srcRect b="17026" l="6208" r="0" t="0"/>
          <a:stretch/>
        </p:blipFill>
        <p:spPr>
          <a:xfrm>
            <a:off x="409775" y="769650"/>
            <a:ext cx="5515776" cy="327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755108" y="4382538"/>
            <a:ext cx="4942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Manrope"/>
                <a:ea typeface="Manrope"/>
                <a:cs typeface="Manrope"/>
                <a:sym typeface="Manrope"/>
                <a:hlinkClick r:id="rId5"/>
              </a:rPr>
              <a:t>https://youtu.be/5DhORsCbg9w</a:t>
            </a:r>
            <a:endParaRPr sz="1100"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91" name="Google Shape;19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2650" y="4424419"/>
            <a:ext cx="312450" cy="216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369400" y="1193500"/>
            <a:ext cx="5029800" cy="39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Με αφορμή την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Παγκόσμια Ημέρα Χωρίς Αυτοκίνητο, το "This is Athens – City Festival"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του Δήμου Αθηναίων διοργάνωσε μια μεγάλη 24ωρη εκδήλωση, που ξεκίνησε στις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 21 Σεπτεμβρίου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στις 20:00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και ολοκληρώθηκε στις 22 Σεπτεμβρίου την ίδια ώρα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, μεταμορφώνοντας την πολύβουη οδό Αθηνάς στο κέντρο της πόλης σε έναν δρόμο γεμάτο πολιτισμό και δράσεις. 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Για 24 ώρες,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η οδός Αθηνάς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, από την 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Ευριπίδου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 μέχρι την Ερμού, έγινε ένας δρόμος γιορτής, χωρίς αυτοκίνητα, γεμάτος ποδήλατα, ρόλερς και πατίνια. Για τη διευκόλυνση των επισκεπτών, πραγματοποιήθηκαν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κυκλοφοριακές ρυθμίσεις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, συμπεριλαμβανομένου του κλεισίματος δρόμων και της </a:t>
            </a:r>
            <a:r>
              <a:rPr b="1"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παράτασης του ωραρίου του Μετρό</a:t>
            </a: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.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0505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69400" y="431800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ΑΘΗΝΑς χωρίς αυτοκίνητο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0350" y="1560780"/>
            <a:ext cx="3033651" cy="2021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0350" y="3121575"/>
            <a:ext cx="3033651" cy="2021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19678"/>
          <a:stretch/>
        </p:blipFill>
        <p:spPr>
          <a:xfrm>
            <a:off x="6114800" y="0"/>
            <a:ext cx="3029202" cy="16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 amt="8000"/>
          </a:blip>
          <a:stretch>
            <a:fillRect/>
          </a:stretch>
        </p:blipFill>
        <p:spPr>
          <a:xfrm>
            <a:off x="0" y="3519427"/>
            <a:ext cx="6463223" cy="16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369400" y="1193500"/>
            <a:ext cx="5052600" cy="3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Η εκδήλωση περιλάμβανε πάνω από </a:t>
            </a:r>
            <a:b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</a:br>
            <a:r>
              <a:rPr b="1" lang="en" sz="1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20 </a:t>
            </a:r>
            <a: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δραστηριότητες για παιδιά και ενήλικες, ποιοτικού περιεχομένου, σε συνεργασία με </a:t>
            </a:r>
            <a:r>
              <a:rPr b="1" lang="en" sz="1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21 </a:t>
            </a:r>
            <a: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φορείς από τον χώρο του πολιτισμού και της ψυχαγωγίας. </a:t>
            </a:r>
            <a:endParaRPr sz="1900">
              <a:solidFill>
                <a:srgbClr val="2B3990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Το αποτέλεσμα ήταν εντυπωσιακό, καθώς περισσότεροι από </a:t>
            </a:r>
            <a:r>
              <a:rPr b="1" lang="en" sz="1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15.000</a:t>
            </a:r>
            <a:r>
              <a:rPr lang="en" sz="1900">
                <a:solidFill>
                  <a:srgbClr val="2B3990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επισκέπτες, όλων των ηλικιών, απόλαυσαν τη γιορτή.</a:t>
            </a:r>
            <a:endParaRPr sz="1900">
              <a:solidFill>
                <a:srgbClr val="2B3990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50505"/>
              </a:solidFill>
              <a:highlight>
                <a:srgbClr val="FFFFFF"/>
              </a:highlight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69400" y="431800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ΑΘΗΝΑς χωρίς αυτοκίνητο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6123900" y="0"/>
            <a:ext cx="3097800" cy="514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194925" y="710200"/>
            <a:ext cx="3026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20 </a:t>
            </a:r>
            <a:endParaRPr b="1" sz="50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δραστηριότητες</a:t>
            </a:r>
            <a:endParaRPr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6194925" y="2088450"/>
            <a:ext cx="3026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21 </a:t>
            </a:r>
            <a:endParaRPr b="1" sz="50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φορείς</a:t>
            </a:r>
            <a:endParaRPr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194925" y="3483700"/>
            <a:ext cx="30267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15.000</a:t>
            </a:r>
            <a:endParaRPr b="1" sz="50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επισκέπτες</a:t>
            </a:r>
            <a:endParaRPr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0" y="0"/>
            <a:ext cx="9144000" cy="938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ΣΤΟΧΟΙ 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369400" y="1193475"/>
            <a:ext cx="77862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Το This is Athens - City Festival είναι ένα Φεστιβάλ που αναδεικνύει την άλλη πλευρά της πόλης. Μιας πόλης με παλμό, όραμα και δημιουργικότητα που μπορεί να μεταμορφωθεί σε ένα </a:t>
            </a:r>
            <a:r>
              <a:rPr b="1" lang="en" sz="1600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24ωρο και να “αγκαλιάσει” με τις δράσεις του</a:t>
            </a:r>
            <a:r>
              <a:rPr b="1"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, </a:t>
            </a: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όλους τους επισκέπτες.  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Η δράση, ΑΘΗΝΑς χωρίς αυτοκίνητο, είχε ως στόχο να αναδείξει τη σημασία της πράσινης και </a:t>
            </a:r>
            <a:r>
              <a:rPr b="1" lang="en" sz="1600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βιώσιμης μετακίνησης και πώς αυτή λειτουργικά μπορεί να ενταχθεί στην καθημερινότητά μας.</a:t>
            </a:r>
            <a:r>
              <a:rPr b="1"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Με αφορμή την Παγκόσμια Ημέρα Χωρίς Αυτοκίνητο, κάτοικοι και επισκέπτες της πόλης, άφησαν </a:t>
            </a:r>
            <a:r>
              <a:rPr lang="en">
                <a:solidFill>
                  <a:srgbClr val="2B3990"/>
                </a:solidFill>
                <a:highlight>
                  <a:schemeClr val="lt1"/>
                </a:highlight>
                <a:latin typeface="Manrope"/>
                <a:ea typeface="Manrope"/>
                <a:cs typeface="Manrope"/>
                <a:sym typeface="Manrope"/>
              </a:rPr>
              <a:t>για ένα 24ωρο </a:t>
            </a: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τα ΙΧ τους και τίμησαν με την παρουσία τους την πόλη.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Επιπρόσθετα, όπως και κάθε δράση του This is Athens- City Festival, στόχος παραμένει η ψυχαγωγία των κατοίκων και επισκεπτών της πόλης, μέσα από πολιτιστικές, </a:t>
            </a:r>
            <a:r>
              <a:rPr lang="en">
                <a:solidFill>
                  <a:srgbClr val="2B3990"/>
                </a:solidFill>
                <a:highlight>
                  <a:schemeClr val="lt1"/>
                </a:highlight>
                <a:latin typeface="Manrope"/>
                <a:ea typeface="Manrope"/>
                <a:cs typeface="Manrope"/>
                <a:sym typeface="Manrope"/>
              </a:rPr>
              <a:t>οικολογικές, αθλητικές </a:t>
            </a: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δράσεις ποιοτικού περιεχομένου.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 amt="8000"/>
          </a:blip>
          <a:stretch>
            <a:fillRect/>
          </a:stretch>
        </p:blipFill>
        <p:spPr>
          <a:xfrm rot="-5400000">
            <a:off x="5100363" y="1305402"/>
            <a:ext cx="6463223" cy="16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0" y="2088450"/>
            <a:ext cx="9144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ΠΛΑΝΟ ΕΠΙΚΟΙΝΩΝΙΑΣ</a:t>
            </a:r>
            <a:endParaRPr b="1" sz="29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ΟΠΤΙΚΗ ΤΑΥΤΟΤΗΤΑ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00" y="1047750"/>
            <a:ext cx="3120579" cy="390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5029" y="1047750"/>
            <a:ext cx="3120579" cy="390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/>
          <p:nvPr/>
        </p:nvSpPr>
        <p:spPr>
          <a:xfrm>
            <a:off x="0" y="0"/>
            <a:ext cx="9144000" cy="938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ΠΛΑΝΟ ΕΠΙΚΟΙΝΩΝΙΑΣ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4" name="Google Shape;104;p19"/>
          <p:cNvSpPr txBox="1"/>
          <p:nvPr/>
        </p:nvSpPr>
        <p:spPr>
          <a:xfrm>
            <a:off x="369400" y="1193475"/>
            <a:ext cx="5731200" cy="3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0505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Η προώθηση της κεντρικής καμπάνιας, περιλάμβανε τις παρακάτω πλατφόρμες και μέσα: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Ραδιόφωνο (σποτ και ραδιοφωνικές αναφορές)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Υπαίθρια διαφήμιση (Μετρό)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Έντυπη διαφήμιση (καταχώριση)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Ηλεκτρονική διαφήμιση:</a:t>
            </a:r>
            <a:endParaRPr b="1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Ιστότοπος (</a:t>
            </a:r>
            <a:r>
              <a:rPr lang="en" u="sng">
                <a:solidFill>
                  <a:schemeClr val="hlink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  <a:hlinkClick r:id="rId4"/>
              </a:rPr>
              <a:t>cityfestival.thisisathens.org</a:t>
            </a: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)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Μέσα Κοινωνικής Δικτύωσης (Facebook, Instagram)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B3990"/>
              </a:buClr>
              <a:buSzPts val="1400"/>
              <a:buFont typeface="Manrope"/>
              <a:buChar char="●"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Δελτία Τύπου και αναφορές σε συνεργαζόμενους ιστότοπους 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-5400000">
            <a:off x="5120450" y="1437237"/>
            <a:ext cx="5737275" cy="239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ΜΕΤΡΟ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400" y="1019725"/>
            <a:ext cx="4882340" cy="219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500" y="1019722"/>
            <a:ext cx="3337400" cy="15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5331" y="2602325"/>
            <a:ext cx="3333745" cy="15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69400" y="3299500"/>
            <a:ext cx="5029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1 συρμός Μετρό εσωτερικά  - 9 στάσεις Μετρό</a:t>
            </a:r>
            <a:endParaRPr b="1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Προβολή με βίντεο:</a:t>
            </a:r>
            <a:endParaRPr b="1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Μετρό: Εντός του συρμού και στις πλατφόρμες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highlight>
                  <a:srgbClr val="FFFFFF"/>
                </a:highlight>
                <a:latin typeface="Manrope"/>
                <a:ea typeface="Manrope"/>
                <a:cs typeface="Manrope"/>
                <a:sym typeface="Manrope"/>
              </a:rPr>
              <a:t>Λεωφορεία: Στις οθόνες τηλεματικής</a:t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/>
        </p:nvSpPr>
        <p:spPr>
          <a:xfrm>
            <a:off x="369400" y="454675"/>
            <a:ext cx="88521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ΕΝΤΥΠΗ ΔΙΑΦΗΜΙΣΗ</a:t>
            </a:r>
            <a:endParaRPr b="1" sz="1800"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10026" l="0" r="0" t="4642"/>
          <a:stretch/>
        </p:blipFill>
        <p:spPr>
          <a:xfrm>
            <a:off x="4623018" y="20100"/>
            <a:ext cx="4520982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453400" y="1591350"/>
            <a:ext cx="1662300" cy="1605600"/>
          </a:xfrm>
          <a:prstGeom prst="ellipse">
            <a:avLst/>
          </a:prstGeom>
          <a:solidFill>
            <a:srgbClr val="2B399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2425175" y="1591350"/>
            <a:ext cx="1662300" cy="160560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557050" y="2174825"/>
            <a:ext cx="1455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έντυπα δημοσιεύματα</a:t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946500" y="1571250"/>
            <a:ext cx="7389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rPr>
              <a:t>6</a:t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2886875" y="1591350"/>
            <a:ext cx="7389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1</a:t>
            </a:r>
            <a:endParaRPr sz="5900"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900">
              <a:solidFill>
                <a:schemeClr val="lt1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2574275" y="2437350"/>
            <a:ext cx="13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3990"/>
                </a:solidFill>
                <a:latin typeface="Manrope"/>
                <a:ea typeface="Manrope"/>
                <a:cs typeface="Manrope"/>
                <a:sym typeface="Manrope"/>
              </a:rPr>
              <a:t>Οπισθόφυλλο</a:t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latin typeface="Manrope"/>
              <a:ea typeface="Manrope"/>
              <a:cs typeface="Manrope"/>
              <a:sym typeface="Manrop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3990"/>
              </a:solidFill>
              <a:highlight>
                <a:srgbClr val="FFFFFF"/>
              </a:highlight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123375" y="3120750"/>
            <a:ext cx="5200550" cy="21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